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8" r:id="rId3"/>
    <p:sldId id="259" r:id="rId4"/>
    <p:sldId id="260" r:id="rId5"/>
    <p:sldId id="261" r:id="rId6"/>
    <p:sldId id="262" r:id="rId7"/>
    <p:sldId id="257"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CCBDE4B-A339-4E63-A6BD-4324E0760444}" type="datetimeFigureOut">
              <a:rPr lang="it-IT" smtClean="0"/>
              <a:t>17/06/2024</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17872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CCBDE4B-A339-4E63-A6BD-4324E0760444}" type="datetimeFigureOut">
              <a:rPr lang="it-IT" smtClean="0"/>
              <a:t>17/06/2024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3733045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CCBDE4B-A339-4E63-A6BD-4324E0760444}" type="datetimeFigureOut">
              <a:rPr lang="it-IT" smtClean="0"/>
              <a:t>17/06/2024</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0F6353-5229-4AFF-B459-0BE2A806B14C}"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20428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ECCBDE4B-A339-4E63-A6BD-4324E0760444}" type="datetimeFigureOut">
              <a:rPr lang="it-IT" smtClean="0"/>
              <a:t>17/06/2024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3883890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ECCBDE4B-A339-4E63-A6BD-4324E0760444}" type="datetimeFigureOut">
              <a:rPr lang="it-IT" smtClean="0"/>
              <a:t>17/06/2024</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0F6353-5229-4AFF-B459-0BE2A806B14C}"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311995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ECCBDE4B-A339-4E63-A6BD-4324E0760444}" type="datetimeFigureOut">
              <a:rPr lang="it-IT" smtClean="0"/>
              <a:t>17/06/2024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1609125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CCBDE4B-A339-4E63-A6BD-4324E0760444}" type="datetimeFigureOut">
              <a:rPr lang="it-IT" smtClean="0"/>
              <a:t>17/06/2024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32923476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CCBDE4B-A339-4E63-A6BD-4324E0760444}" type="datetimeFigureOut">
              <a:rPr lang="it-IT" smtClean="0"/>
              <a:t>17/06/2024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4032136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CCBDE4B-A339-4E63-A6BD-4324E0760444}" type="datetimeFigureOut">
              <a:rPr lang="it-IT" smtClean="0"/>
              <a:t>17/06/2024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1156818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CCBDE4B-A339-4E63-A6BD-4324E0760444}" type="datetimeFigureOut">
              <a:rPr lang="it-IT" smtClean="0"/>
              <a:t>17/06/2024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2330543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CCBDE4B-A339-4E63-A6BD-4324E0760444}" type="datetimeFigureOut">
              <a:rPr lang="it-IT" smtClean="0"/>
              <a:t>17/06/2024</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1165905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CCBDE4B-A339-4E63-A6BD-4324E0760444}" type="datetimeFigureOut">
              <a:rPr lang="it-IT" smtClean="0"/>
              <a:t>17/06/2024</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585918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CCBDE4B-A339-4E63-A6BD-4324E0760444}" type="datetimeFigureOut">
              <a:rPr lang="it-IT" smtClean="0"/>
              <a:t>17/06/2024</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992431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CBDE4B-A339-4E63-A6BD-4324E0760444}" type="datetimeFigureOut">
              <a:rPr lang="it-IT" smtClean="0"/>
              <a:t>17/06/2024</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1360648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CCBDE4B-A339-4E63-A6BD-4324E0760444}" type="datetimeFigureOut">
              <a:rPr lang="it-IT" smtClean="0"/>
              <a:t>17/06/2024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798413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CCBDE4B-A339-4E63-A6BD-4324E0760444}" type="datetimeFigureOut">
              <a:rPr lang="it-IT" smtClean="0"/>
              <a:t>17/06/2024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0F6353-5229-4AFF-B459-0BE2A806B14C}" type="slidenum">
              <a:rPr lang="it-IT" smtClean="0"/>
              <a:t>‹N›</a:t>
            </a:fld>
            <a:endParaRPr lang="it-IT"/>
          </a:p>
        </p:txBody>
      </p:sp>
    </p:spTree>
    <p:extLst>
      <p:ext uri="{BB962C8B-B14F-4D97-AF65-F5344CB8AC3E}">
        <p14:creationId xmlns:p14="http://schemas.microsoft.com/office/powerpoint/2010/main" val="3306695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CCBDE4B-A339-4E63-A6BD-4324E0760444}" type="datetimeFigureOut">
              <a:rPr lang="it-IT" smtClean="0"/>
              <a:t>17/06/2024</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10F6353-5229-4AFF-B459-0BE2A806B14C}" type="slidenum">
              <a:rPr lang="it-IT" smtClean="0"/>
              <a:t>‹N›</a:t>
            </a:fld>
            <a:endParaRPr lang="it-IT"/>
          </a:p>
        </p:txBody>
      </p:sp>
    </p:spTree>
    <p:extLst>
      <p:ext uri="{BB962C8B-B14F-4D97-AF65-F5344CB8AC3E}">
        <p14:creationId xmlns:p14="http://schemas.microsoft.com/office/powerpoint/2010/main" val="29238844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A4D98C-5252-46F9-8116-4B9050FA4271}"/>
              </a:ext>
            </a:extLst>
          </p:cNvPr>
          <p:cNvSpPr>
            <a:spLocks noGrp="1"/>
          </p:cNvSpPr>
          <p:nvPr>
            <p:ph type="ctrTitle"/>
          </p:nvPr>
        </p:nvSpPr>
        <p:spPr>
          <a:xfrm>
            <a:off x="2444207" y="2755873"/>
            <a:ext cx="8646850" cy="1346253"/>
          </a:xfrm>
        </p:spPr>
        <p:txBody>
          <a:bodyPr>
            <a:noAutofit/>
          </a:bodyPr>
          <a:lstStyle/>
          <a:p>
            <a:pPr algn="ctr"/>
            <a:r>
              <a:rPr lang="it-IT" sz="2000" dirty="0"/>
              <a:t>ACCORDO QUADRO MULTIFORNITORE PER LA FORNITURA DI </a:t>
            </a:r>
            <a:br>
              <a:rPr lang="it-IT" sz="2000" dirty="0"/>
            </a:br>
            <a:r>
              <a:rPr lang="it-IT" sz="2000" dirty="0"/>
              <a:t>SISTEMI PER L’AUTOMONITORAGGIO DELLA GLICEMIA </a:t>
            </a:r>
            <a:br>
              <a:rPr lang="it-IT" sz="2000" dirty="0"/>
            </a:br>
            <a:r>
              <a:rPr lang="it-IT" sz="2000" dirty="0"/>
              <a:t>A DISTRIBUZIONE TERRITORIALE PER I PAZIENTI DIABETICI </a:t>
            </a:r>
            <a:br>
              <a:rPr lang="it-IT" sz="2000" dirty="0"/>
            </a:br>
            <a:r>
              <a:rPr lang="it-IT" sz="2000" dirty="0"/>
              <a:t>DELLA REGIONE TOSCANA E DELLA REGIONE MARCHE</a:t>
            </a:r>
            <a:br>
              <a:rPr lang="it-IT" sz="2000" dirty="0"/>
            </a:br>
            <a:br>
              <a:rPr lang="it-IT" sz="2000" dirty="0"/>
            </a:br>
            <a:r>
              <a:rPr lang="it-IT" sz="2000" dirty="0"/>
              <a:t>Numero gara ANAC ESTAR Toscana 8666804 </a:t>
            </a:r>
          </a:p>
        </p:txBody>
      </p:sp>
      <p:sp>
        <p:nvSpPr>
          <p:cNvPr id="3" name="Sottotitolo 2">
            <a:extLst>
              <a:ext uri="{FF2B5EF4-FFF2-40B4-BE49-F238E27FC236}">
                <a16:creationId xmlns:a16="http://schemas.microsoft.com/office/drawing/2014/main" id="{86EF3CE5-CD22-454A-8309-4A779F0131A7}"/>
              </a:ext>
            </a:extLst>
          </p:cNvPr>
          <p:cNvSpPr>
            <a:spLocks noGrp="1"/>
          </p:cNvSpPr>
          <p:nvPr>
            <p:ph type="subTitle" idx="1"/>
          </p:nvPr>
        </p:nvSpPr>
        <p:spPr>
          <a:xfrm>
            <a:off x="2396973" y="4365705"/>
            <a:ext cx="8646850" cy="977621"/>
          </a:xfrm>
        </p:spPr>
        <p:txBody>
          <a:bodyPr>
            <a:normAutofit/>
          </a:bodyPr>
          <a:lstStyle/>
          <a:p>
            <a:pPr algn="ctr"/>
            <a:r>
              <a:rPr lang="it-IT" sz="2800" b="1" dirty="0"/>
              <a:t>GUIDA ALL’ACCORDO QUADRO</a:t>
            </a:r>
          </a:p>
        </p:txBody>
      </p:sp>
      <p:pic>
        <p:nvPicPr>
          <p:cNvPr id="5" name="Immagine 4">
            <a:extLst>
              <a:ext uri="{FF2B5EF4-FFF2-40B4-BE49-F238E27FC236}">
                <a16:creationId xmlns:a16="http://schemas.microsoft.com/office/drawing/2014/main" id="{68C75EEE-F4E1-4799-8F8B-90B1FDF87A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823" y="397203"/>
            <a:ext cx="2361905" cy="863492"/>
          </a:xfrm>
          <a:prstGeom prst="rect">
            <a:avLst/>
          </a:prstGeom>
        </p:spPr>
      </p:pic>
      <p:sp>
        <p:nvSpPr>
          <p:cNvPr id="7" name="Rectangle 2">
            <a:extLst>
              <a:ext uri="{FF2B5EF4-FFF2-40B4-BE49-F238E27FC236}">
                <a16:creationId xmlns:a16="http://schemas.microsoft.com/office/drawing/2014/main" id="{66876241-D470-48E2-B9C4-D78FBD66245B}"/>
              </a:ext>
            </a:extLst>
          </p:cNvPr>
          <p:cNvSpPr>
            <a:spLocks noChangeArrowheads="1"/>
          </p:cNvSpPr>
          <p:nvPr/>
        </p:nvSpPr>
        <p:spPr bwMode="auto">
          <a:xfrm>
            <a:off x="334169" y="1099089"/>
            <a:ext cx="4220076" cy="323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0" numCol="1" anchor="ctr" anchorCtr="0" compatLnSpc="1">
            <a:prstTxWarp prst="textNoShape">
              <a:avLst/>
            </a:prstTxWarp>
            <a:spAutoFit/>
          </a:bodyPr>
          <a:lstStyle/>
          <a:p>
            <a:r>
              <a:rPr lang="it-IT" sz="1100" dirty="0"/>
              <a:t>SETTORE SUAM E SOGGETTO AGGREGATORE</a:t>
            </a:r>
          </a:p>
        </p:txBody>
      </p:sp>
    </p:spTree>
    <p:extLst>
      <p:ext uri="{BB962C8B-B14F-4D97-AF65-F5344CB8AC3E}">
        <p14:creationId xmlns:p14="http://schemas.microsoft.com/office/powerpoint/2010/main" val="364589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05F323-D3EF-779F-BC79-CC3D3A4496B4}"/>
              </a:ext>
            </a:extLst>
          </p:cNvPr>
          <p:cNvSpPr>
            <a:spLocks noGrp="1"/>
          </p:cNvSpPr>
          <p:nvPr>
            <p:ph type="title"/>
          </p:nvPr>
        </p:nvSpPr>
        <p:spPr/>
        <p:txBody>
          <a:bodyPr/>
          <a:lstStyle/>
          <a:p>
            <a:r>
              <a:rPr lang="it-IT" dirty="0"/>
              <a:t>L’ORDINATIVO DI FORNITURA</a:t>
            </a:r>
          </a:p>
        </p:txBody>
      </p:sp>
      <p:sp>
        <p:nvSpPr>
          <p:cNvPr id="3" name="Segnaposto contenuto 2">
            <a:extLst>
              <a:ext uri="{FF2B5EF4-FFF2-40B4-BE49-F238E27FC236}">
                <a16:creationId xmlns:a16="http://schemas.microsoft.com/office/drawing/2014/main" id="{2B632567-7B1B-AC89-0485-60AF08BB25BE}"/>
              </a:ext>
            </a:extLst>
          </p:cNvPr>
          <p:cNvSpPr>
            <a:spLocks noGrp="1"/>
          </p:cNvSpPr>
          <p:nvPr>
            <p:ph idx="1"/>
          </p:nvPr>
        </p:nvSpPr>
        <p:spPr/>
        <p:txBody>
          <a:bodyPr>
            <a:normAutofit/>
          </a:bodyPr>
          <a:lstStyle/>
          <a:p>
            <a:pPr marL="0" indent="0" algn="just">
              <a:lnSpc>
                <a:spcPts val="2400"/>
              </a:lnSpc>
              <a:buNone/>
            </a:pPr>
            <a:r>
              <a:rPr lang="it-IT" dirty="0"/>
              <a:t>L’Amministrazione contraente non è obbligata a raggiungere l’importo indicato nell’Ordinativo di fornitura e il Fornitore non può vantare alcuna pretesa al riguardo.</a:t>
            </a:r>
          </a:p>
          <a:p>
            <a:pPr marL="0" indent="0" algn="just">
              <a:lnSpc>
                <a:spcPts val="2400"/>
              </a:lnSpc>
              <a:buNone/>
            </a:pPr>
            <a:r>
              <a:rPr lang="it-IT" dirty="0"/>
              <a:t>Per i primi sei mesi dalla data di effettivo inizio delle prestazioni la fornitura si intenderà conferita a titolo di prova al fine di consentire alle Amministrazioni contraenti una valutazione ampia e complessiva. Il mancato superamento del periodo di prova è condizione per la risoluzione dell’Ordinativo di fornitura ex art. 1456 del cod. civ.</a:t>
            </a:r>
          </a:p>
          <a:p>
            <a:pPr marL="0" indent="0" algn="just">
              <a:lnSpc>
                <a:spcPts val="2400"/>
              </a:lnSpc>
              <a:buNone/>
            </a:pPr>
            <a:r>
              <a:rPr lang="it-IT" dirty="0"/>
              <a:t>Il Fornitore non può far valere alcuna pretesa in capo alle Amministrazioni contraenti prima dell’emissione degli Ordinativi di fornitura da parte di ciascuna di esse.</a:t>
            </a:r>
          </a:p>
          <a:p>
            <a:endParaRPr lang="it-IT" dirty="0"/>
          </a:p>
        </p:txBody>
      </p:sp>
    </p:spTree>
    <p:extLst>
      <p:ext uri="{BB962C8B-B14F-4D97-AF65-F5344CB8AC3E}">
        <p14:creationId xmlns:p14="http://schemas.microsoft.com/office/powerpoint/2010/main" val="2748990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CD0A2F-30EC-F96C-1940-15B1B98497CA}"/>
              </a:ext>
            </a:extLst>
          </p:cNvPr>
          <p:cNvSpPr>
            <a:spLocks noGrp="1"/>
          </p:cNvSpPr>
          <p:nvPr>
            <p:ph type="title"/>
          </p:nvPr>
        </p:nvSpPr>
        <p:spPr/>
        <p:txBody>
          <a:bodyPr/>
          <a:lstStyle/>
          <a:p>
            <a:r>
              <a:rPr lang="it-IT" dirty="0"/>
              <a:t>ATTIVITÀ DI CONTROLLO</a:t>
            </a:r>
          </a:p>
        </p:txBody>
      </p:sp>
      <p:sp>
        <p:nvSpPr>
          <p:cNvPr id="3" name="Segnaposto contenuto 2">
            <a:extLst>
              <a:ext uri="{FF2B5EF4-FFF2-40B4-BE49-F238E27FC236}">
                <a16:creationId xmlns:a16="http://schemas.microsoft.com/office/drawing/2014/main" id="{04C18C31-BB06-B3E7-5696-46E097C0CBCB}"/>
              </a:ext>
            </a:extLst>
          </p:cNvPr>
          <p:cNvSpPr>
            <a:spLocks noGrp="1"/>
          </p:cNvSpPr>
          <p:nvPr>
            <p:ph idx="1"/>
          </p:nvPr>
        </p:nvSpPr>
        <p:spPr/>
        <p:txBody>
          <a:bodyPr>
            <a:normAutofit/>
          </a:bodyPr>
          <a:lstStyle/>
          <a:p>
            <a:pPr marL="0" indent="0" algn="just">
              <a:lnSpc>
                <a:spcPts val="2400"/>
              </a:lnSpc>
              <a:buNone/>
            </a:pPr>
            <a:r>
              <a:rPr lang="it-IT" dirty="0"/>
              <a:t>Con riferimento al singolo Ordinativo di fornitura, ciascuna Amministrazione contraente, mediante il RES ed il DEC appositamente da queste nominate, effettua i controlli e le verifiche sulla fornitura erogata, secondo le modalità previste dal Capitolato Prestazionale e dal Capitolato Normativo e dai relativi allegati,.</a:t>
            </a:r>
          </a:p>
          <a:p>
            <a:pPr marL="0" indent="0" algn="just">
              <a:lnSpc>
                <a:spcPts val="2400"/>
              </a:lnSpc>
              <a:buNone/>
            </a:pPr>
            <a:r>
              <a:rPr lang="it-IT" dirty="0"/>
              <a:t>In particolare, lo svolgimento dei controlli quali-quantitativi è svolto dal DEC sulla base di quanto descritto all’art. 16.2 del Capitolato Normativo. </a:t>
            </a:r>
          </a:p>
          <a:p>
            <a:pPr marL="0" indent="0" algn="just">
              <a:lnSpc>
                <a:spcPts val="2400"/>
              </a:lnSpc>
              <a:buNone/>
            </a:pPr>
            <a:r>
              <a:rPr lang="it-IT" dirty="0"/>
              <a:t>La verifica di conformità, a conclusione delle prestazioni, avviene secondo quanto descritto all’art. 16.6 del Capitolato Normativo “Verifica di conformità o di regolare esecuzione”.</a:t>
            </a:r>
          </a:p>
          <a:p>
            <a:endParaRPr lang="it-IT" dirty="0"/>
          </a:p>
        </p:txBody>
      </p:sp>
    </p:spTree>
    <p:extLst>
      <p:ext uri="{BB962C8B-B14F-4D97-AF65-F5344CB8AC3E}">
        <p14:creationId xmlns:p14="http://schemas.microsoft.com/office/powerpoint/2010/main" val="2565440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408E1E-0EB7-582E-1B6A-E0DF62D7E1BC}"/>
              </a:ext>
            </a:extLst>
          </p:cNvPr>
          <p:cNvSpPr>
            <a:spLocks noGrp="1"/>
          </p:cNvSpPr>
          <p:nvPr>
            <p:ph type="title"/>
          </p:nvPr>
        </p:nvSpPr>
        <p:spPr/>
        <p:txBody>
          <a:bodyPr/>
          <a:lstStyle/>
          <a:p>
            <a:r>
              <a:rPr lang="it-IT" dirty="0"/>
              <a:t>CORRISPETTIVI, FATTURAZIONE E MODALITÀ DI PAGAMENTO</a:t>
            </a:r>
          </a:p>
        </p:txBody>
      </p:sp>
      <p:sp>
        <p:nvSpPr>
          <p:cNvPr id="3" name="Segnaposto contenuto 2">
            <a:extLst>
              <a:ext uri="{FF2B5EF4-FFF2-40B4-BE49-F238E27FC236}">
                <a16:creationId xmlns:a16="http://schemas.microsoft.com/office/drawing/2014/main" id="{F1C63890-70DA-1E36-58BB-DAFF18C9D88F}"/>
              </a:ext>
            </a:extLst>
          </p:cNvPr>
          <p:cNvSpPr>
            <a:spLocks noGrp="1"/>
          </p:cNvSpPr>
          <p:nvPr>
            <p:ph idx="1"/>
          </p:nvPr>
        </p:nvSpPr>
        <p:spPr/>
        <p:txBody>
          <a:bodyPr>
            <a:normAutofit/>
          </a:bodyPr>
          <a:lstStyle/>
          <a:p>
            <a:pPr marL="0" indent="0" algn="just">
              <a:lnSpc>
                <a:spcPts val="2400"/>
              </a:lnSpc>
              <a:buNone/>
            </a:pPr>
            <a:r>
              <a:rPr lang="it-IT" dirty="0"/>
              <a:t>I corrispettivi dovuti ai Fornitori dalle singole Amministrazioni contraenti per le prestazioni oggetto di ciascun Ordinativo di fornitura saranno calcolati moltiplicando la quantità della fornitura effettuata per il corrispondente importo unitario indicato nel rispettivo Dettaglio Economico.</a:t>
            </a:r>
          </a:p>
          <a:p>
            <a:pPr marL="0" indent="0" algn="just">
              <a:lnSpc>
                <a:spcPts val="2400"/>
              </a:lnSpc>
              <a:buNone/>
            </a:pPr>
            <a:r>
              <a:rPr lang="it-IT" dirty="0"/>
              <a:t>Per le modalità di fatturazione si richiama integralmente l’art. 11 (Fatturazione e pagamenti) del Capitolato Normativo.</a:t>
            </a:r>
          </a:p>
          <a:p>
            <a:pPr marL="0" indent="0" algn="just">
              <a:lnSpc>
                <a:spcPts val="2400"/>
              </a:lnSpc>
              <a:buNone/>
            </a:pPr>
            <a:r>
              <a:rPr lang="it-IT" dirty="0"/>
              <a:t>I corrispettivi saranno accreditati, secondo quanto richiamato nell'Ordinativo di fornitura, sul conto corrente intestato al Fornitore medesimo. Tale conto corrente è comunicato ad ogni singola Amministrazione contraente prima dell’attivazione della fornitura.</a:t>
            </a:r>
          </a:p>
          <a:p>
            <a:endParaRPr lang="it-IT" dirty="0"/>
          </a:p>
        </p:txBody>
      </p:sp>
    </p:spTree>
    <p:extLst>
      <p:ext uri="{BB962C8B-B14F-4D97-AF65-F5344CB8AC3E}">
        <p14:creationId xmlns:p14="http://schemas.microsoft.com/office/powerpoint/2010/main" val="2968386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A5206A-45A2-4170-8C1A-68CF5118E36D}"/>
              </a:ext>
            </a:extLst>
          </p:cNvPr>
          <p:cNvSpPr>
            <a:spLocks noGrp="1"/>
          </p:cNvSpPr>
          <p:nvPr>
            <p:ph type="title"/>
          </p:nvPr>
        </p:nvSpPr>
        <p:spPr/>
        <p:txBody>
          <a:bodyPr/>
          <a:lstStyle/>
          <a:p>
            <a:r>
              <a:rPr lang="it-IT" dirty="0"/>
              <a:t>OGGETTO DELL’ACCORDO QUADRO </a:t>
            </a:r>
            <a:br>
              <a:rPr lang="it-IT" dirty="0"/>
            </a:br>
            <a:endParaRPr lang="it-IT" dirty="0"/>
          </a:p>
        </p:txBody>
      </p:sp>
      <p:sp>
        <p:nvSpPr>
          <p:cNvPr id="3" name="Segnaposto contenuto 2">
            <a:extLst>
              <a:ext uri="{FF2B5EF4-FFF2-40B4-BE49-F238E27FC236}">
                <a16:creationId xmlns:a16="http://schemas.microsoft.com/office/drawing/2014/main" id="{7C55F132-64C0-4B36-9516-53DC531FF5A0}"/>
              </a:ext>
            </a:extLst>
          </p:cNvPr>
          <p:cNvSpPr>
            <a:spLocks noGrp="1"/>
          </p:cNvSpPr>
          <p:nvPr>
            <p:ph idx="1"/>
          </p:nvPr>
        </p:nvSpPr>
        <p:spPr/>
        <p:txBody>
          <a:bodyPr/>
          <a:lstStyle/>
          <a:p>
            <a:pPr marL="0" indent="0">
              <a:buNone/>
            </a:pPr>
            <a:r>
              <a:rPr lang="it-IT" dirty="0"/>
              <a:t>Oggetto del presente Accordo Quadro è l’affidamento della fornitura di sistemi per l’automonitoraggio della glicemia a distribuzione territoriale per i pazienti diabetici della Regione Marche da destinare alle Aziende Sanitarie Territoriali ed ai rispettivi Enti  </a:t>
            </a:r>
          </a:p>
        </p:txBody>
      </p:sp>
    </p:spTree>
    <p:extLst>
      <p:ext uri="{BB962C8B-B14F-4D97-AF65-F5344CB8AC3E}">
        <p14:creationId xmlns:p14="http://schemas.microsoft.com/office/powerpoint/2010/main" val="509868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561368-896C-4CB7-8BE6-43B4D402C51E}"/>
              </a:ext>
            </a:extLst>
          </p:cNvPr>
          <p:cNvSpPr>
            <a:spLocks noGrp="1"/>
          </p:cNvSpPr>
          <p:nvPr>
            <p:ph type="title"/>
          </p:nvPr>
        </p:nvSpPr>
        <p:spPr>
          <a:xfrm>
            <a:off x="2769833" y="224107"/>
            <a:ext cx="8043169" cy="2323784"/>
          </a:xfrm>
        </p:spPr>
        <p:txBody>
          <a:bodyPr>
            <a:noAutofit/>
          </a:bodyPr>
          <a:lstStyle/>
          <a:p>
            <a:r>
              <a:rPr lang="it-IT" sz="2400" b="1" u="sng" dirty="0"/>
              <a:t>Lotto N. 1 - CIG 934653088C1</a:t>
            </a:r>
            <a:br>
              <a:rPr lang="it-IT" sz="2400" dirty="0"/>
            </a:br>
            <a:br>
              <a:rPr lang="it-IT" sz="2400" dirty="0"/>
            </a:br>
            <a:r>
              <a:rPr lang="it-IT" sz="2400" i="1" dirty="0"/>
              <a:t>“Sistemi automonitoraggio glicemia per pazienti diabetici – tecnologia di base”</a:t>
            </a:r>
            <a:br>
              <a:rPr lang="it-IT" sz="2400" dirty="0"/>
            </a:br>
            <a:br>
              <a:rPr lang="it-IT" sz="2400" dirty="0"/>
            </a:br>
            <a:endParaRPr lang="it-IT" sz="2400" dirty="0"/>
          </a:p>
        </p:txBody>
      </p:sp>
      <p:sp>
        <p:nvSpPr>
          <p:cNvPr id="3" name="Segnaposto contenuto 2">
            <a:extLst>
              <a:ext uri="{FF2B5EF4-FFF2-40B4-BE49-F238E27FC236}">
                <a16:creationId xmlns:a16="http://schemas.microsoft.com/office/drawing/2014/main" id="{63539144-85F9-4753-BFB5-C6DEFA825BB0}"/>
              </a:ext>
            </a:extLst>
          </p:cNvPr>
          <p:cNvSpPr>
            <a:spLocks noGrp="1"/>
          </p:cNvSpPr>
          <p:nvPr>
            <p:ph idx="1"/>
          </p:nvPr>
        </p:nvSpPr>
        <p:spPr>
          <a:xfrm>
            <a:off x="2869431" y="2856271"/>
            <a:ext cx="8915400" cy="3777622"/>
          </a:xfrm>
        </p:spPr>
        <p:txBody>
          <a:bodyPr/>
          <a:lstStyle/>
          <a:p>
            <a:pPr marL="0" indent="0">
              <a:buNone/>
            </a:pPr>
            <a:r>
              <a:rPr lang="it-IT" sz="2400" u="sng" dirty="0">
                <a:solidFill>
                  <a:schemeClr val="tx1">
                    <a:lumMod val="85000"/>
                    <a:lumOff val="15000"/>
                  </a:schemeClr>
                </a:solidFill>
                <a:latin typeface="+mj-lt"/>
                <a:ea typeface="+mj-ea"/>
                <a:cs typeface="+mj-cs"/>
              </a:rPr>
              <a:t>FORNITORI</a:t>
            </a:r>
          </a:p>
          <a:p>
            <a:r>
              <a:rPr lang="it-IT" dirty="0"/>
              <a:t>1° classificato Società A. MENARINI DIAGNOSTICS SRL</a:t>
            </a:r>
          </a:p>
          <a:p>
            <a:r>
              <a:rPr lang="it-IT" dirty="0"/>
              <a:t>2° classificato Società ROCHE DIABETES CARE ITALY SPA</a:t>
            </a:r>
          </a:p>
          <a:p>
            <a:r>
              <a:rPr lang="it-IT" dirty="0"/>
              <a:t>3° classificato Società BIOCHEMICAL SYSTEMS INTERNATIONAL SPA</a:t>
            </a:r>
          </a:p>
          <a:p>
            <a:r>
              <a:rPr lang="it-IT" dirty="0"/>
              <a:t>4° classificato Società ASCENSIA DIABETES CARE ITALY SRL</a:t>
            </a:r>
          </a:p>
          <a:p>
            <a:r>
              <a:rPr lang="it-IT" dirty="0"/>
              <a:t>5° classificato Società LIFESCAN ITALY SRL</a:t>
            </a:r>
          </a:p>
          <a:p>
            <a:pPr marL="0" indent="0">
              <a:buNone/>
            </a:pP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1606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561368-896C-4CB7-8BE6-43B4D402C51E}"/>
              </a:ext>
            </a:extLst>
          </p:cNvPr>
          <p:cNvSpPr>
            <a:spLocks noGrp="1"/>
          </p:cNvSpPr>
          <p:nvPr>
            <p:ph type="title"/>
          </p:nvPr>
        </p:nvSpPr>
        <p:spPr>
          <a:xfrm>
            <a:off x="2640899" y="355537"/>
            <a:ext cx="8915401" cy="2361029"/>
          </a:xfrm>
        </p:spPr>
        <p:txBody>
          <a:bodyPr>
            <a:noAutofit/>
          </a:bodyPr>
          <a:lstStyle/>
          <a:p>
            <a:pPr>
              <a:spcAft>
                <a:spcPts val="800"/>
              </a:spcAft>
            </a:pPr>
            <a:r>
              <a:rPr lang="it-IT" sz="2400" b="1" u="sng" dirty="0"/>
              <a:t>Lotto N. 2 - CIG 934653088C1</a:t>
            </a:r>
            <a:br>
              <a:rPr lang="it-IT" sz="2400" i="1" dirty="0"/>
            </a:br>
            <a:br>
              <a:rPr lang="it-IT" sz="2400" i="1" dirty="0"/>
            </a:br>
            <a:r>
              <a:rPr lang="it-IT" sz="2400" i="1" dirty="0"/>
              <a:t>“Sistemi per l’automonitoraggio della glicemia per pazienti diabetici – tecnologia avanzata (comprensivi di glucometri e strisce per la misurazione)” </a:t>
            </a:r>
            <a:br>
              <a:rPr lang="it-IT" sz="2400" i="1" dirty="0"/>
            </a:br>
            <a:br>
              <a:rPr lang="it-IT" sz="2400" i="1" dirty="0"/>
            </a:br>
            <a:endParaRPr lang="it-IT" sz="2400" i="1" dirty="0"/>
          </a:p>
        </p:txBody>
      </p:sp>
      <p:sp>
        <p:nvSpPr>
          <p:cNvPr id="3" name="Segnaposto contenuto 2">
            <a:extLst>
              <a:ext uri="{FF2B5EF4-FFF2-40B4-BE49-F238E27FC236}">
                <a16:creationId xmlns:a16="http://schemas.microsoft.com/office/drawing/2014/main" id="{63539144-85F9-4753-BFB5-C6DEFA825BB0}"/>
              </a:ext>
            </a:extLst>
          </p:cNvPr>
          <p:cNvSpPr>
            <a:spLocks noGrp="1"/>
          </p:cNvSpPr>
          <p:nvPr>
            <p:ph idx="1"/>
          </p:nvPr>
        </p:nvSpPr>
        <p:spPr>
          <a:xfrm>
            <a:off x="2780941" y="3062169"/>
            <a:ext cx="8915400" cy="3777622"/>
          </a:xfrm>
        </p:spPr>
        <p:txBody>
          <a:bodyPr/>
          <a:lstStyle/>
          <a:p>
            <a:pPr marL="0" indent="0">
              <a:buNone/>
            </a:pPr>
            <a:r>
              <a:rPr lang="it-IT" sz="2400" u="sng" dirty="0">
                <a:solidFill>
                  <a:schemeClr val="tx1">
                    <a:lumMod val="85000"/>
                    <a:lumOff val="15000"/>
                  </a:schemeClr>
                </a:solidFill>
                <a:latin typeface="+mj-lt"/>
                <a:ea typeface="+mj-ea"/>
                <a:cs typeface="+mj-cs"/>
              </a:rPr>
              <a:t>FORNITORI</a:t>
            </a:r>
          </a:p>
          <a:p>
            <a:r>
              <a:rPr lang="it-IT" dirty="0"/>
              <a:t>1° classificato Società A. MENARINI DIAGNOSTICS SRL</a:t>
            </a:r>
          </a:p>
          <a:p>
            <a:r>
              <a:rPr lang="it-IT" dirty="0"/>
              <a:t>2° classificato Società LIFESCAN ITALY SRL</a:t>
            </a:r>
          </a:p>
          <a:p>
            <a:r>
              <a:rPr lang="it-IT" dirty="0"/>
              <a:t>3° classificato Società BIOSEVEN SRL</a:t>
            </a:r>
          </a:p>
          <a:p>
            <a:r>
              <a:rPr lang="it-IT" dirty="0"/>
              <a:t>4° classificato Società </a:t>
            </a:r>
            <a:r>
              <a:rPr lang="en-US" dirty="0"/>
              <a:t>BIOCHEMICAL SYSTEMS INTERNATIONAL SPA</a:t>
            </a:r>
            <a:endParaRPr lang="it-IT" dirty="0"/>
          </a:p>
          <a:p>
            <a:r>
              <a:rPr lang="it-IT" dirty="0"/>
              <a:t>5° classificato Società ROCHE DIABETES CARE ITALY SPA</a:t>
            </a:r>
          </a:p>
        </p:txBody>
      </p:sp>
    </p:spTree>
    <p:extLst>
      <p:ext uri="{BB962C8B-B14F-4D97-AF65-F5344CB8AC3E}">
        <p14:creationId xmlns:p14="http://schemas.microsoft.com/office/powerpoint/2010/main" val="2852178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561368-896C-4CB7-8BE6-43B4D402C51E}"/>
              </a:ext>
            </a:extLst>
          </p:cNvPr>
          <p:cNvSpPr>
            <a:spLocks noGrp="1"/>
          </p:cNvSpPr>
          <p:nvPr>
            <p:ph type="title"/>
          </p:nvPr>
        </p:nvSpPr>
        <p:spPr>
          <a:xfrm>
            <a:off x="2589211" y="370286"/>
            <a:ext cx="8846097" cy="1418748"/>
          </a:xfrm>
        </p:spPr>
        <p:txBody>
          <a:bodyPr>
            <a:noAutofit/>
          </a:bodyPr>
          <a:lstStyle/>
          <a:p>
            <a:pPr>
              <a:spcAft>
                <a:spcPts val="800"/>
              </a:spcAft>
            </a:pPr>
            <a:r>
              <a:rPr lang="it-IT" sz="2400" b="1" u="sng" dirty="0"/>
              <a:t>Lotto N. 3 - CIG 9346591AE2</a:t>
            </a:r>
            <a:br>
              <a:rPr lang="it-IT" sz="2400" u="sng" dirty="0"/>
            </a:br>
            <a:br>
              <a:rPr lang="it-IT" sz="2400" i="1" dirty="0"/>
            </a:br>
            <a:r>
              <a:rPr lang="it-IT" sz="2400" i="1" dirty="0"/>
              <a:t>“Dispositivi pungidito (penne, lancette)” </a:t>
            </a:r>
            <a:br>
              <a:rPr lang="it-IT" sz="1600" i="1" cap="none" dirty="0">
                <a:latin typeface="Arial" panose="020B0604020202020204" pitchFamily="34" charset="0"/>
                <a:ea typeface="Calibri" panose="020F0502020204030204" pitchFamily="34" charset="0"/>
                <a:cs typeface="Arial" panose="020B0604020202020204" pitchFamily="34" charset="0"/>
              </a:rPr>
            </a:br>
            <a:br>
              <a:rPr lang="it-IT" sz="1600" cap="none" dirty="0">
                <a:latin typeface="Arial" panose="020B0604020202020204" pitchFamily="34" charset="0"/>
                <a:cs typeface="Arial" panose="020B0604020202020204" pitchFamily="34" charset="0"/>
              </a:rPr>
            </a:br>
            <a:endParaRPr lang="it-IT" sz="1600" dirty="0">
              <a:latin typeface="Arial" panose="020B060402020202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id="{63539144-85F9-4753-BFB5-C6DEFA825BB0}"/>
              </a:ext>
            </a:extLst>
          </p:cNvPr>
          <p:cNvSpPr>
            <a:spLocks noGrp="1"/>
          </p:cNvSpPr>
          <p:nvPr>
            <p:ph idx="1"/>
          </p:nvPr>
        </p:nvSpPr>
        <p:spPr/>
        <p:txBody>
          <a:bodyPr/>
          <a:lstStyle/>
          <a:p>
            <a:pPr marL="0" indent="0">
              <a:buNone/>
            </a:pPr>
            <a:r>
              <a:rPr lang="it-IT" sz="2400" u="sng" dirty="0">
                <a:solidFill>
                  <a:schemeClr val="tx1">
                    <a:lumMod val="85000"/>
                    <a:lumOff val="15000"/>
                  </a:schemeClr>
                </a:solidFill>
                <a:latin typeface="+mj-lt"/>
                <a:ea typeface="+mj-ea"/>
                <a:cs typeface="+mj-cs"/>
              </a:rPr>
              <a:t>FORNITORI</a:t>
            </a:r>
          </a:p>
          <a:p>
            <a:r>
              <a:rPr lang="it-IT" dirty="0"/>
              <a:t>1° classificato Società BENEFIS SRL</a:t>
            </a:r>
          </a:p>
          <a:p>
            <a:r>
              <a:rPr lang="it-IT" dirty="0"/>
              <a:t>2° classificato Società </a:t>
            </a:r>
            <a:r>
              <a:rPr lang="en-US" dirty="0"/>
              <a:t>BIOCHEMICAL SYSTEMS INTERNATIONAL SPA</a:t>
            </a:r>
            <a:endParaRPr lang="it-IT" dirty="0"/>
          </a:p>
          <a:p>
            <a:r>
              <a:rPr lang="it-IT" dirty="0"/>
              <a:t>3° classificato Società PIKDARE SPA</a:t>
            </a:r>
          </a:p>
        </p:txBody>
      </p:sp>
    </p:spTree>
    <p:extLst>
      <p:ext uri="{BB962C8B-B14F-4D97-AF65-F5344CB8AC3E}">
        <p14:creationId xmlns:p14="http://schemas.microsoft.com/office/powerpoint/2010/main" val="3537005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561368-896C-4CB7-8BE6-43B4D402C51E}"/>
              </a:ext>
            </a:extLst>
          </p:cNvPr>
          <p:cNvSpPr>
            <a:spLocks noGrp="1"/>
          </p:cNvSpPr>
          <p:nvPr>
            <p:ph type="title"/>
          </p:nvPr>
        </p:nvSpPr>
        <p:spPr>
          <a:xfrm>
            <a:off x="2589212" y="340789"/>
            <a:ext cx="9099824" cy="1418748"/>
          </a:xfrm>
        </p:spPr>
        <p:txBody>
          <a:bodyPr>
            <a:noAutofit/>
          </a:bodyPr>
          <a:lstStyle/>
          <a:p>
            <a:pPr>
              <a:spcAft>
                <a:spcPts val="800"/>
              </a:spcAft>
            </a:pPr>
            <a:r>
              <a:rPr lang="it-IT" sz="2400" b="1" u="sng" dirty="0"/>
              <a:t>Lotto N. 4 - CIG 93466034CB </a:t>
            </a:r>
            <a:br>
              <a:rPr lang="it-IT" sz="2400" u="sng" dirty="0"/>
            </a:br>
            <a:br>
              <a:rPr lang="it-IT" sz="2400" u="sng" dirty="0"/>
            </a:br>
            <a:r>
              <a:rPr lang="it-IT" sz="2400" i="1" dirty="0"/>
              <a:t>“Strisce diagnostiche per la misurazione di glicosuria e chetonuria”</a:t>
            </a:r>
            <a:br>
              <a:rPr lang="it-IT" sz="2400" i="1" dirty="0"/>
            </a:br>
            <a:br>
              <a:rPr lang="it-IT" sz="2400" u="sng" dirty="0"/>
            </a:br>
            <a:endParaRPr lang="it-IT" sz="2400" u="sng" dirty="0"/>
          </a:p>
        </p:txBody>
      </p:sp>
      <p:sp>
        <p:nvSpPr>
          <p:cNvPr id="3" name="Segnaposto contenuto 2">
            <a:extLst>
              <a:ext uri="{FF2B5EF4-FFF2-40B4-BE49-F238E27FC236}">
                <a16:creationId xmlns:a16="http://schemas.microsoft.com/office/drawing/2014/main" id="{63539144-85F9-4753-BFB5-C6DEFA825BB0}"/>
              </a:ext>
            </a:extLst>
          </p:cNvPr>
          <p:cNvSpPr>
            <a:spLocks noGrp="1"/>
          </p:cNvSpPr>
          <p:nvPr>
            <p:ph idx="1"/>
          </p:nvPr>
        </p:nvSpPr>
        <p:spPr/>
        <p:txBody>
          <a:bodyPr/>
          <a:lstStyle/>
          <a:p>
            <a:pPr marL="0" indent="0">
              <a:buNone/>
            </a:pPr>
            <a:r>
              <a:rPr lang="it-IT" sz="2400" u="sng" dirty="0">
                <a:solidFill>
                  <a:schemeClr val="tx1">
                    <a:lumMod val="85000"/>
                    <a:lumOff val="15000"/>
                  </a:schemeClr>
                </a:solidFill>
                <a:latin typeface="+mj-lt"/>
                <a:ea typeface="+mj-ea"/>
                <a:cs typeface="+mj-cs"/>
              </a:rPr>
              <a:t>FORNITORI</a:t>
            </a:r>
          </a:p>
          <a:p>
            <a:r>
              <a:rPr lang="it-IT" dirty="0"/>
              <a:t>1° classificato Società ALIFAX SRL</a:t>
            </a:r>
          </a:p>
          <a:p>
            <a:r>
              <a:rPr lang="it-IT" dirty="0"/>
              <a:t>2° classificato Società ASCENSIA DIABETES CARE ITALY SRL</a:t>
            </a:r>
          </a:p>
        </p:txBody>
      </p:sp>
    </p:spTree>
    <p:extLst>
      <p:ext uri="{BB962C8B-B14F-4D97-AF65-F5344CB8AC3E}">
        <p14:creationId xmlns:p14="http://schemas.microsoft.com/office/powerpoint/2010/main" val="1302367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69DF90-FCAA-4C01-9F21-F885B1EB5843}"/>
              </a:ext>
            </a:extLst>
          </p:cNvPr>
          <p:cNvSpPr>
            <a:spLocks noGrp="1"/>
          </p:cNvSpPr>
          <p:nvPr>
            <p:ph type="title"/>
          </p:nvPr>
        </p:nvSpPr>
        <p:spPr/>
        <p:txBody>
          <a:bodyPr/>
          <a:lstStyle/>
          <a:p>
            <a:r>
              <a:rPr lang="it-IT" dirty="0"/>
              <a:t>PROCEDURA DI ADESIONE</a:t>
            </a:r>
          </a:p>
        </p:txBody>
      </p:sp>
      <p:sp>
        <p:nvSpPr>
          <p:cNvPr id="3" name="Segnaposto contenuto 2">
            <a:extLst>
              <a:ext uri="{FF2B5EF4-FFF2-40B4-BE49-F238E27FC236}">
                <a16:creationId xmlns:a16="http://schemas.microsoft.com/office/drawing/2014/main" id="{62F3F9F5-F2FE-4693-9773-3CD0291E1AE8}"/>
              </a:ext>
            </a:extLst>
          </p:cNvPr>
          <p:cNvSpPr>
            <a:spLocks noGrp="1"/>
          </p:cNvSpPr>
          <p:nvPr>
            <p:ph idx="1"/>
          </p:nvPr>
        </p:nvSpPr>
        <p:spPr/>
        <p:txBody>
          <a:bodyPr/>
          <a:lstStyle/>
          <a:p>
            <a:pPr marL="457200" indent="-457200">
              <a:buFont typeface="+mj-lt"/>
              <a:buAutoNum type="arabicPeriod"/>
            </a:pPr>
            <a:r>
              <a:rPr lang="it-IT" sz="2000" dirty="0">
                <a:solidFill>
                  <a:srgbClr val="1C1C1C"/>
                </a:solidFill>
                <a:latin typeface="Times New Roman" panose="02020603050405020304" pitchFamily="18" charset="0"/>
                <a:cs typeface="Times New Roman" panose="02020603050405020304" pitchFamily="18" charset="0"/>
              </a:rPr>
              <a:t>Scaricare, compilare e inviare tramite PEC a SUAM il modello CONFERMA DI ADESIONE</a:t>
            </a:r>
          </a:p>
          <a:p>
            <a:pPr marL="457200" indent="-457200">
              <a:buFont typeface="+mj-lt"/>
              <a:buAutoNum type="arabicPeriod"/>
            </a:pPr>
            <a:r>
              <a:rPr lang="it-IT" sz="2000" dirty="0">
                <a:solidFill>
                  <a:srgbClr val="1C1C1C"/>
                </a:solidFill>
                <a:latin typeface="Times New Roman" panose="02020603050405020304" pitchFamily="18" charset="0"/>
                <a:cs typeface="Times New Roman" panose="02020603050405020304" pitchFamily="18" charset="0"/>
              </a:rPr>
              <a:t>Acquisire il NULLA OSTA da parte di SUAM</a:t>
            </a:r>
          </a:p>
          <a:p>
            <a:pPr marL="457200" indent="-457200">
              <a:buFont typeface="+mj-lt"/>
              <a:buAutoNum type="arabicPeriod"/>
            </a:pPr>
            <a:r>
              <a:rPr lang="it-IT" sz="2000" dirty="0">
                <a:solidFill>
                  <a:srgbClr val="1C1C1C"/>
                </a:solidFill>
                <a:latin typeface="Times New Roman" panose="02020603050405020304" pitchFamily="18" charset="0"/>
                <a:cs typeface="Times New Roman" panose="02020603050405020304" pitchFamily="18" charset="0"/>
              </a:rPr>
              <a:t>Scaricare, compilare e inviare tramite PEC al Fornitore e per conoscenza alla SUAM, il modello ORDINATIVO DI FORNITURA</a:t>
            </a:r>
          </a:p>
          <a:p>
            <a:pPr marL="457200" indent="-457200">
              <a:buFont typeface="+mj-lt"/>
              <a:buAutoNum type="arabicPeriod"/>
            </a:pPr>
            <a:r>
              <a:rPr lang="it-IT" sz="2000">
                <a:solidFill>
                  <a:srgbClr val="1C1C1C"/>
                </a:solidFill>
                <a:latin typeface="Times New Roman" panose="02020603050405020304" pitchFamily="18" charset="0"/>
                <a:cs typeface="Times New Roman" panose="02020603050405020304" pitchFamily="18" charset="0"/>
              </a:rPr>
              <a:t>Scaricare, compilare e inviare tramite PEC al Fornitore e per conoscenza alla SUAM, il modello RICHIESTA DI CONSEGNA, emesse dall’Ente medesimo in esecuzione di ciascun Ordinativo di Fornitura</a:t>
            </a:r>
            <a:br>
              <a:rPr lang="it-IT" sz="2000">
                <a:solidFill>
                  <a:srgbClr val="1C1C1C"/>
                </a:solidFill>
                <a:latin typeface="Times New Roman" panose="02020603050405020304" pitchFamily="18" charset="0"/>
                <a:cs typeface="Times New Roman" panose="02020603050405020304" pitchFamily="18" charset="0"/>
              </a:rPr>
            </a:br>
            <a:endParaRPr lang="it-IT" sz="2000">
              <a:solidFill>
                <a:srgbClr val="1C1C1C"/>
              </a:solidFill>
              <a:latin typeface="Times New Roman" panose="02020603050405020304" pitchFamily="18" charset="0"/>
              <a:cs typeface="Times New Roman" panose="02020603050405020304" pitchFamily="18" charset="0"/>
            </a:endParaRPr>
          </a:p>
          <a:p>
            <a:pPr marL="0" indent="0">
              <a:buNone/>
            </a:pPr>
            <a:endParaRPr lang="it-IT" sz="2000" dirty="0">
              <a:solidFill>
                <a:srgbClr val="1C1C1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7612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439244-0561-44C9-8CB8-B34C5A24984A}"/>
              </a:ext>
            </a:extLst>
          </p:cNvPr>
          <p:cNvSpPr>
            <a:spLocks noGrp="1"/>
          </p:cNvSpPr>
          <p:nvPr>
            <p:ph type="title"/>
          </p:nvPr>
        </p:nvSpPr>
        <p:spPr/>
        <p:txBody>
          <a:bodyPr/>
          <a:lstStyle/>
          <a:p>
            <a:r>
              <a:rPr lang="it-IT" dirty="0"/>
              <a:t>DURATA DELL’ACCORDO QUADRO</a:t>
            </a:r>
          </a:p>
        </p:txBody>
      </p:sp>
      <p:sp>
        <p:nvSpPr>
          <p:cNvPr id="3" name="Segnaposto contenuto 2">
            <a:extLst>
              <a:ext uri="{FF2B5EF4-FFF2-40B4-BE49-F238E27FC236}">
                <a16:creationId xmlns:a16="http://schemas.microsoft.com/office/drawing/2014/main" id="{7BDD0B0D-99C2-452E-92D7-D1BD7A8CD8B0}"/>
              </a:ext>
            </a:extLst>
          </p:cNvPr>
          <p:cNvSpPr>
            <a:spLocks noGrp="1"/>
          </p:cNvSpPr>
          <p:nvPr>
            <p:ph idx="1"/>
          </p:nvPr>
        </p:nvSpPr>
        <p:spPr/>
        <p:txBody>
          <a:bodyPr>
            <a:normAutofit/>
          </a:bodyPr>
          <a:lstStyle/>
          <a:p>
            <a:pPr marL="0" indent="0" algn="just">
              <a:lnSpc>
                <a:spcPts val="2400"/>
              </a:lnSpc>
              <a:buNone/>
            </a:pPr>
            <a:r>
              <a:rPr lang="it-IT" dirty="0"/>
              <a:t>Gli Accordi Quadro hanno una durata di </a:t>
            </a:r>
            <a:r>
              <a:rPr lang="it-IT" b="1" dirty="0"/>
              <a:t>48 (quarantotto) mesi </a:t>
            </a:r>
            <a:r>
              <a:rPr lang="it-IT" dirty="0"/>
              <a:t>decorrenti dalla data di apposizione della marcatura temporale all’Accordo quadro. </a:t>
            </a:r>
          </a:p>
          <a:p>
            <a:pPr marL="0" indent="0" algn="just">
              <a:lnSpc>
                <a:spcPts val="2400"/>
              </a:lnSpc>
              <a:buNone/>
            </a:pPr>
            <a:r>
              <a:rPr lang="it-IT" dirty="0"/>
              <a:t>Gli Ordinativi di fornitura devono essere emessi entro e non oltre la data di scadenza dell’Accordo Quadro.</a:t>
            </a:r>
          </a:p>
          <a:p>
            <a:endParaRPr lang="it-IT" dirty="0"/>
          </a:p>
        </p:txBody>
      </p:sp>
    </p:spTree>
    <p:extLst>
      <p:ext uri="{BB962C8B-B14F-4D97-AF65-F5344CB8AC3E}">
        <p14:creationId xmlns:p14="http://schemas.microsoft.com/office/powerpoint/2010/main" val="2642875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15E76B-5C3A-6496-AE63-3CCC1B00D574}"/>
              </a:ext>
            </a:extLst>
          </p:cNvPr>
          <p:cNvSpPr>
            <a:spLocks noGrp="1"/>
          </p:cNvSpPr>
          <p:nvPr>
            <p:ph type="title"/>
          </p:nvPr>
        </p:nvSpPr>
        <p:spPr/>
        <p:txBody>
          <a:bodyPr/>
          <a:lstStyle/>
          <a:p>
            <a:r>
              <a:rPr lang="it-IT" dirty="0"/>
              <a:t>L’ORDINATIVO DI FORNITURA</a:t>
            </a:r>
          </a:p>
        </p:txBody>
      </p:sp>
      <p:sp>
        <p:nvSpPr>
          <p:cNvPr id="3" name="Segnaposto contenuto 2">
            <a:extLst>
              <a:ext uri="{FF2B5EF4-FFF2-40B4-BE49-F238E27FC236}">
                <a16:creationId xmlns:a16="http://schemas.microsoft.com/office/drawing/2014/main" id="{0AE44A42-05AE-8703-20F2-4B956A7FBB56}"/>
              </a:ext>
            </a:extLst>
          </p:cNvPr>
          <p:cNvSpPr>
            <a:spLocks noGrp="1"/>
          </p:cNvSpPr>
          <p:nvPr>
            <p:ph idx="1"/>
          </p:nvPr>
        </p:nvSpPr>
        <p:spPr>
          <a:xfrm>
            <a:off x="2589212" y="1592826"/>
            <a:ext cx="8915400" cy="4318396"/>
          </a:xfrm>
        </p:spPr>
        <p:txBody>
          <a:bodyPr>
            <a:normAutofit lnSpcReduction="10000"/>
          </a:bodyPr>
          <a:lstStyle/>
          <a:p>
            <a:pPr marL="0" indent="0">
              <a:buNone/>
            </a:pPr>
            <a:r>
              <a:rPr lang="it-IT" dirty="0"/>
              <a:t>L’Ordinativo di fornitura rappresenta il documento contrattuale che vincola il Fornitore nei confronti della Amministrazione contraente che lo ha emesso e riporta: </a:t>
            </a:r>
          </a:p>
          <a:p>
            <a:r>
              <a:rPr lang="it-IT" dirty="0"/>
              <a:t>l’importo contrattuale ed il quantitativo della fornitura; </a:t>
            </a:r>
          </a:p>
          <a:p>
            <a:r>
              <a:rPr lang="it-IT" dirty="0"/>
              <a:t>l’indicazione del/i luogo/ghi di esecuzione della fornitura; </a:t>
            </a:r>
          </a:p>
          <a:p>
            <a:r>
              <a:rPr lang="it-IT" dirty="0"/>
              <a:t>la durata; </a:t>
            </a:r>
          </a:p>
          <a:p>
            <a:r>
              <a:rPr lang="it-IT" dirty="0"/>
              <a:t>il CIG derivato; </a:t>
            </a:r>
          </a:p>
          <a:p>
            <a:r>
              <a:rPr lang="it-IT" dirty="0"/>
              <a:t>le modalità ed il termine entro cui devono essere effettuate le forniture; </a:t>
            </a:r>
          </a:p>
          <a:p>
            <a:r>
              <a:rPr lang="it-IT" dirty="0"/>
              <a:t>le modalità di fatturazione e pagamento, nel rispetto dell’art. 11 (Fatturazioni e Pagamenti) del Capitolato Normativo; </a:t>
            </a:r>
          </a:p>
          <a:p>
            <a:r>
              <a:rPr lang="it-IT" dirty="0"/>
              <a:t>il nominativo del Responsabile del Procedimento (RES) </a:t>
            </a:r>
          </a:p>
          <a:p>
            <a:r>
              <a:rPr lang="it-IT" dirty="0"/>
              <a:t>il nominativo del Direttore dell’esecuzione (DEC).</a:t>
            </a:r>
          </a:p>
          <a:p>
            <a:endParaRPr lang="it-IT" dirty="0"/>
          </a:p>
        </p:txBody>
      </p:sp>
    </p:spTree>
    <p:extLst>
      <p:ext uri="{BB962C8B-B14F-4D97-AF65-F5344CB8AC3E}">
        <p14:creationId xmlns:p14="http://schemas.microsoft.com/office/powerpoint/2010/main" val="4192031638"/>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241</TotalTime>
  <Words>840</Words>
  <Application>Microsoft Office PowerPoint</Application>
  <PresentationFormat>Widescreen</PresentationFormat>
  <Paragraphs>58</Paragraphs>
  <Slides>12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12</vt:i4>
      </vt:variant>
    </vt:vector>
  </HeadingPairs>
  <TitlesOfParts>
    <vt:vector size="18" baseType="lpstr">
      <vt:lpstr>Arial</vt:lpstr>
      <vt:lpstr>Calibri</vt:lpstr>
      <vt:lpstr>Century Gothic</vt:lpstr>
      <vt:lpstr>Times New Roman</vt:lpstr>
      <vt:lpstr>Wingdings 3</vt:lpstr>
      <vt:lpstr>Filo</vt:lpstr>
      <vt:lpstr>ACCORDO QUADRO MULTIFORNITORE PER LA FORNITURA DI  SISTEMI PER L’AUTOMONITORAGGIO DELLA GLICEMIA  A DISTRIBUZIONE TERRITORIALE PER I PAZIENTI DIABETICI  DELLA REGIONE TOSCANA E DELLA REGIONE MARCHE  Numero gara ANAC ESTAR Toscana 8666804 </vt:lpstr>
      <vt:lpstr>OGGETTO DELL’ACCORDO QUADRO  </vt:lpstr>
      <vt:lpstr>Lotto N. 1 - CIG 934653088C1  “Sistemi automonitoraggio glicemia per pazienti diabetici – tecnologia di base”  </vt:lpstr>
      <vt:lpstr>Lotto N. 2 - CIG 934653088C1  “Sistemi per l’automonitoraggio della glicemia per pazienti diabetici – tecnologia avanzata (comprensivi di glucometri e strisce per la misurazione)”   </vt:lpstr>
      <vt:lpstr>Lotto N. 3 - CIG 9346591AE2  “Dispositivi pungidito (penne, lancette)”   </vt:lpstr>
      <vt:lpstr>Lotto N. 4 - CIG 93466034CB   “Strisce diagnostiche per la misurazione di glicosuria e chetonuria”  </vt:lpstr>
      <vt:lpstr>PROCEDURA DI ADESIONE</vt:lpstr>
      <vt:lpstr>DURATA DELL’ACCORDO QUADRO</vt:lpstr>
      <vt:lpstr>L’ORDINATIVO DI FORNITURA</vt:lpstr>
      <vt:lpstr>L’ORDINATIVO DI FORNITURA</vt:lpstr>
      <vt:lpstr>ATTIVITÀ DI CONTROLLO</vt:lpstr>
      <vt:lpstr>CORRISPETTIVI, FATTURAZIONE E MODALITÀ DI PAGAMENTO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Accordo Quadro multifornitore per la fornitura di sistemi per l’automonitoraggio della glicemia a distribuzione territoriale per i pazienti diabetici  della Regione Toscana e della Regione Marche  Numero gara ANAC ESTAR Toscana 8666804 </dc:title>
  <dc:creator>Chiara Fedele</dc:creator>
  <cp:lastModifiedBy>Chiara Fedele</cp:lastModifiedBy>
  <cp:revision>11</cp:revision>
  <dcterms:created xsi:type="dcterms:W3CDTF">2024-04-19T11:17:20Z</dcterms:created>
  <dcterms:modified xsi:type="dcterms:W3CDTF">2024-06-17T07:34:20Z</dcterms:modified>
</cp:coreProperties>
</file>